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8" r:id="rId3"/>
    <p:sldId id="257"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Lst>
  <p:sldSz cx="12192000" cy="6858000"/>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581"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AU"/>
          </a:p>
        </p:txBody>
      </p:sp>
      <p:sp>
        <p:nvSpPr>
          <p:cNvPr id="3" name="Date Placeholder 2"/>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fld id="{980E4960-B46F-4634-B06C-FE86175C061D}" type="datetimeFigureOut">
              <a:rPr lang="en-AU" smtClean="0"/>
              <a:t>25/12/2022</a:t>
            </a:fld>
            <a:endParaRPr lang="en-AU"/>
          </a:p>
        </p:txBody>
      </p:sp>
      <p:sp>
        <p:nvSpPr>
          <p:cNvPr id="4" name="Footer Placeholder 3"/>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lang="en-AU"/>
          </a:p>
        </p:txBody>
      </p:sp>
      <p:sp>
        <p:nvSpPr>
          <p:cNvPr id="5" name="Slide Number Placeholder 4"/>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D3908111-16C4-4DF4-A761-7A41544B8E38}" type="slidenum">
              <a:rPr lang="en-AU" smtClean="0"/>
              <a:t>‹#›</a:t>
            </a:fld>
            <a:endParaRPr lang="en-AU"/>
          </a:p>
        </p:txBody>
      </p:sp>
    </p:spTree>
    <p:extLst>
      <p:ext uri="{BB962C8B-B14F-4D97-AF65-F5344CB8AC3E}">
        <p14:creationId xmlns:p14="http://schemas.microsoft.com/office/powerpoint/2010/main" val="1507219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AU"/>
          </a:p>
        </p:txBody>
      </p:sp>
      <p:sp>
        <p:nvSpPr>
          <p:cNvPr id="3" name="Date Placeholder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90D60E7F-36BC-40F0-B5C4-2D454CA7BAF9}" type="datetimeFigureOut">
              <a:rPr lang="en-AU" smtClean="0"/>
              <a:t>25/12/2022</a:t>
            </a:fld>
            <a:endParaRPr lang="en-AU"/>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6" tIns="48303" rIns="96606" bIns="48303" rtlCol="0" anchor="ctr"/>
          <a:lstStyle/>
          <a:p>
            <a:endParaRPr lang="en-AU"/>
          </a:p>
        </p:txBody>
      </p:sp>
      <p:sp>
        <p:nvSpPr>
          <p:cNvPr id="5" name="Notes Placeholder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en-AU"/>
          </a:p>
        </p:txBody>
      </p:sp>
      <p:sp>
        <p:nvSpPr>
          <p:cNvPr id="7" name="Slide Number Placeholder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32AEC841-BFE1-4825-8336-BD0CB4016D78}" type="slidenum">
              <a:rPr lang="en-AU" smtClean="0"/>
              <a:t>‹#›</a:t>
            </a:fld>
            <a:endParaRPr lang="en-AU"/>
          </a:p>
        </p:txBody>
      </p:sp>
    </p:spTree>
    <p:extLst>
      <p:ext uri="{BB962C8B-B14F-4D97-AF65-F5344CB8AC3E}">
        <p14:creationId xmlns:p14="http://schemas.microsoft.com/office/powerpoint/2010/main" val="1942626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63A931EC-117A-4CEF-99A9-4D0F185BE3CD}" type="datetime1">
              <a:rPr lang="en-AU" smtClean="0"/>
              <a:t>25/12/2022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ADF217-F3EC-4861-A294-6D1B81C513D9}" type="slidenum">
              <a:rPr lang="en-AU" smtClean="0"/>
              <a:t>‹#›</a:t>
            </a:fld>
            <a:endParaRPr lang="en-AU"/>
          </a:p>
        </p:txBody>
      </p:sp>
    </p:spTree>
    <p:extLst>
      <p:ext uri="{BB962C8B-B14F-4D97-AF65-F5344CB8AC3E}">
        <p14:creationId xmlns:p14="http://schemas.microsoft.com/office/powerpoint/2010/main" val="2249820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2AE3887-F902-4673-91CC-620F1C439840}" type="datetime1">
              <a:rPr lang="en-AU" smtClean="0"/>
              <a:t>25/12/2022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ADF217-F3EC-4861-A294-6D1B81C513D9}" type="slidenum">
              <a:rPr lang="en-AU" smtClean="0"/>
              <a:t>‹#›</a:t>
            </a:fld>
            <a:endParaRPr lang="en-AU"/>
          </a:p>
        </p:txBody>
      </p:sp>
    </p:spTree>
    <p:extLst>
      <p:ext uri="{BB962C8B-B14F-4D97-AF65-F5344CB8AC3E}">
        <p14:creationId xmlns:p14="http://schemas.microsoft.com/office/powerpoint/2010/main" val="2148234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76CC6D6-F35D-4D70-BF1F-A8EDD122F366}" type="datetime1">
              <a:rPr lang="en-AU" smtClean="0"/>
              <a:t>25/12/2022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ADF217-F3EC-4861-A294-6D1B81C513D9}" type="slidenum">
              <a:rPr lang="en-AU" smtClean="0"/>
              <a:t>‹#›</a:t>
            </a:fld>
            <a:endParaRPr lang="en-AU"/>
          </a:p>
        </p:txBody>
      </p:sp>
    </p:spTree>
    <p:extLst>
      <p:ext uri="{BB962C8B-B14F-4D97-AF65-F5344CB8AC3E}">
        <p14:creationId xmlns:p14="http://schemas.microsoft.com/office/powerpoint/2010/main" val="4000802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63281A2-DBF2-465F-9A05-5F6E51812B03}" type="datetime1">
              <a:rPr lang="en-AU" smtClean="0"/>
              <a:t>25/12/2022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ADF217-F3EC-4861-A294-6D1B81C513D9}" type="slidenum">
              <a:rPr lang="en-AU" smtClean="0"/>
              <a:t>‹#›</a:t>
            </a:fld>
            <a:endParaRPr lang="en-AU"/>
          </a:p>
        </p:txBody>
      </p:sp>
    </p:spTree>
    <p:extLst>
      <p:ext uri="{BB962C8B-B14F-4D97-AF65-F5344CB8AC3E}">
        <p14:creationId xmlns:p14="http://schemas.microsoft.com/office/powerpoint/2010/main" val="999566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5C46A9-6DCF-4334-A7D4-FE6D51031E69}" type="datetime1">
              <a:rPr lang="en-AU" smtClean="0"/>
              <a:t>25/12/2022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ADF217-F3EC-4861-A294-6D1B81C513D9}" type="slidenum">
              <a:rPr lang="en-AU" smtClean="0"/>
              <a:t>‹#›</a:t>
            </a:fld>
            <a:endParaRPr lang="en-AU"/>
          </a:p>
        </p:txBody>
      </p:sp>
    </p:spTree>
    <p:extLst>
      <p:ext uri="{BB962C8B-B14F-4D97-AF65-F5344CB8AC3E}">
        <p14:creationId xmlns:p14="http://schemas.microsoft.com/office/powerpoint/2010/main" val="2218798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7E203D01-069C-4782-9DF4-3B726EE63167}" type="datetime1">
              <a:rPr lang="en-AU" smtClean="0"/>
              <a:t>25/12/2022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5ADF217-F3EC-4861-A294-6D1B81C513D9}" type="slidenum">
              <a:rPr lang="en-AU" smtClean="0"/>
              <a:t>‹#›</a:t>
            </a:fld>
            <a:endParaRPr lang="en-AU"/>
          </a:p>
        </p:txBody>
      </p:sp>
    </p:spTree>
    <p:extLst>
      <p:ext uri="{BB962C8B-B14F-4D97-AF65-F5344CB8AC3E}">
        <p14:creationId xmlns:p14="http://schemas.microsoft.com/office/powerpoint/2010/main" val="3615556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FB36213B-9F7A-4E84-825D-FA868E0D0585}" type="datetime1">
              <a:rPr lang="en-AU" smtClean="0"/>
              <a:t>25/12/2022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5ADF217-F3EC-4861-A294-6D1B81C513D9}" type="slidenum">
              <a:rPr lang="en-AU" smtClean="0"/>
              <a:t>‹#›</a:t>
            </a:fld>
            <a:endParaRPr lang="en-AU"/>
          </a:p>
        </p:txBody>
      </p:sp>
    </p:spTree>
    <p:extLst>
      <p:ext uri="{BB962C8B-B14F-4D97-AF65-F5344CB8AC3E}">
        <p14:creationId xmlns:p14="http://schemas.microsoft.com/office/powerpoint/2010/main" val="1589899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161C18DD-15F4-47C8-A747-C67C628C3474}" type="datetime1">
              <a:rPr lang="en-AU" smtClean="0"/>
              <a:t>25/12/2022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5ADF217-F3EC-4861-A294-6D1B81C513D9}" type="slidenum">
              <a:rPr lang="en-AU" smtClean="0"/>
              <a:t>‹#›</a:t>
            </a:fld>
            <a:endParaRPr lang="en-AU"/>
          </a:p>
        </p:txBody>
      </p:sp>
    </p:spTree>
    <p:extLst>
      <p:ext uri="{BB962C8B-B14F-4D97-AF65-F5344CB8AC3E}">
        <p14:creationId xmlns:p14="http://schemas.microsoft.com/office/powerpoint/2010/main" val="3249743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93BE0D-7354-4755-B5E4-2D4F86CED183}" type="datetime1">
              <a:rPr lang="en-AU" smtClean="0"/>
              <a:t>25/12/2022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5ADF217-F3EC-4861-A294-6D1B81C513D9}" type="slidenum">
              <a:rPr lang="en-AU" smtClean="0"/>
              <a:t>‹#›</a:t>
            </a:fld>
            <a:endParaRPr lang="en-AU"/>
          </a:p>
        </p:txBody>
      </p:sp>
    </p:spTree>
    <p:extLst>
      <p:ext uri="{BB962C8B-B14F-4D97-AF65-F5344CB8AC3E}">
        <p14:creationId xmlns:p14="http://schemas.microsoft.com/office/powerpoint/2010/main" val="1211124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342C62D-5A1D-4398-A02C-563127D12216}" type="datetime1">
              <a:rPr lang="en-AU" smtClean="0"/>
              <a:t>25/12/2022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5ADF217-F3EC-4861-A294-6D1B81C513D9}" type="slidenum">
              <a:rPr lang="en-AU" smtClean="0"/>
              <a:t>‹#›</a:t>
            </a:fld>
            <a:endParaRPr lang="en-AU"/>
          </a:p>
        </p:txBody>
      </p:sp>
    </p:spTree>
    <p:extLst>
      <p:ext uri="{BB962C8B-B14F-4D97-AF65-F5344CB8AC3E}">
        <p14:creationId xmlns:p14="http://schemas.microsoft.com/office/powerpoint/2010/main" val="825894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A7D32D-9CF9-4A7F-9BAE-C058C5A7C6FC}" type="datetime1">
              <a:rPr lang="en-AU" smtClean="0"/>
              <a:t>25/12/2022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5ADF217-F3EC-4861-A294-6D1B81C513D9}" type="slidenum">
              <a:rPr lang="en-AU" smtClean="0"/>
              <a:t>‹#›</a:t>
            </a:fld>
            <a:endParaRPr lang="en-AU"/>
          </a:p>
        </p:txBody>
      </p:sp>
    </p:spTree>
    <p:extLst>
      <p:ext uri="{BB962C8B-B14F-4D97-AF65-F5344CB8AC3E}">
        <p14:creationId xmlns:p14="http://schemas.microsoft.com/office/powerpoint/2010/main" val="3586509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AA1848-6DBE-4B41-863F-59C109E1E8B2}" type="datetime1">
              <a:rPr lang="en-AU" smtClean="0"/>
              <a:t>25/12/2022</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ADF217-F3EC-4861-A294-6D1B81C513D9}" type="slidenum">
              <a:rPr lang="en-AU" smtClean="0"/>
              <a:t>‹#›</a:t>
            </a:fld>
            <a:endParaRPr lang="en-AU"/>
          </a:p>
        </p:txBody>
      </p:sp>
    </p:spTree>
    <p:extLst>
      <p:ext uri="{BB962C8B-B14F-4D97-AF65-F5344CB8AC3E}">
        <p14:creationId xmlns:p14="http://schemas.microsoft.com/office/powerpoint/2010/main" val="1987329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Jesus_Christ" TargetMode="External"/><Relationship Id="rId2" Type="http://schemas.openxmlformats.org/officeDocument/2006/relationships/hyperlink" Target="https://en.wikipedia.org/wiki/Nativity_of_Jesus" TargetMode="External"/><Relationship Id="rId1" Type="http://schemas.openxmlformats.org/officeDocument/2006/relationships/slideLayout" Target="../slideLayouts/slideLayout6.xml"/><Relationship Id="rId5" Type="http://schemas.openxmlformats.org/officeDocument/2006/relationships/hyperlink" Target="https://en.wikipedia.org/wiki/Observance_of_Christmas_by_country" TargetMode="External"/><Relationship Id="rId4" Type="http://schemas.openxmlformats.org/officeDocument/2006/relationships/hyperlink" Target="https://en.wikipedia.org/wiki/Christmas#cite_note-3"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AU" sz="7200" dirty="0" smtClean="0">
                <a:latin typeface="+mn-lt"/>
              </a:rPr>
              <a:t>What Christmas is really about</a:t>
            </a:r>
            <a:endParaRPr lang="en-AU" sz="7200" dirty="0">
              <a:latin typeface="+mn-lt"/>
            </a:endParaRPr>
          </a:p>
        </p:txBody>
      </p:sp>
      <p:sp>
        <p:nvSpPr>
          <p:cNvPr id="5" name="Subtitle 4"/>
          <p:cNvSpPr>
            <a:spLocks noGrp="1"/>
          </p:cNvSpPr>
          <p:nvPr>
            <p:ph type="subTitle" idx="1"/>
          </p:nvPr>
        </p:nvSpPr>
        <p:spPr/>
        <p:txBody>
          <a:bodyPr/>
          <a:lstStyle/>
          <a:p>
            <a:endParaRPr lang="en-AU" dirty="0" smtClean="0"/>
          </a:p>
          <a:p>
            <a:r>
              <a:rPr lang="en-AU" sz="4400" dirty="0" smtClean="0"/>
              <a:t>John chapter 3: 1-17</a:t>
            </a:r>
            <a:endParaRPr lang="en-AU" sz="4400" dirty="0"/>
          </a:p>
        </p:txBody>
      </p:sp>
      <p:sp>
        <p:nvSpPr>
          <p:cNvPr id="2" name="Slide Number Placeholder 1"/>
          <p:cNvSpPr>
            <a:spLocks noGrp="1"/>
          </p:cNvSpPr>
          <p:nvPr>
            <p:ph type="sldNum" sz="quarter" idx="12"/>
          </p:nvPr>
        </p:nvSpPr>
        <p:spPr/>
        <p:txBody>
          <a:bodyPr/>
          <a:lstStyle/>
          <a:p>
            <a:fld id="{85ADF217-F3EC-4861-A294-6D1B81C513D9}" type="slidenum">
              <a:rPr lang="en-AU" smtClean="0"/>
              <a:t>1</a:t>
            </a:fld>
            <a:endParaRPr lang="en-AU"/>
          </a:p>
        </p:txBody>
      </p:sp>
    </p:spTree>
    <p:extLst>
      <p:ext uri="{BB962C8B-B14F-4D97-AF65-F5344CB8AC3E}">
        <p14:creationId xmlns:p14="http://schemas.microsoft.com/office/powerpoint/2010/main" val="2716445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Christmas is </a:t>
            </a:r>
            <a:r>
              <a:rPr lang="en-AU" dirty="0" smtClean="0"/>
              <a:t>about God’s</a:t>
            </a:r>
            <a:endParaRPr lang="en-AU" dirty="0"/>
          </a:p>
        </p:txBody>
      </p:sp>
      <p:sp>
        <p:nvSpPr>
          <p:cNvPr id="3" name="Content Placeholder 2"/>
          <p:cNvSpPr>
            <a:spLocks noGrp="1"/>
          </p:cNvSpPr>
          <p:nvPr>
            <p:ph idx="1"/>
          </p:nvPr>
        </p:nvSpPr>
        <p:spPr>
          <a:xfrm>
            <a:off x="3849624" y="2356567"/>
            <a:ext cx="7504176" cy="4351338"/>
          </a:xfrm>
        </p:spPr>
        <p:txBody>
          <a:bodyPr/>
          <a:lstStyle/>
          <a:p>
            <a:pPr marL="0" indent="0">
              <a:buNone/>
            </a:pPr>
            <a:r>
              <a:rPr lang="en-AU" sz="4000" dirty="0" smtClean="0"/>
              <a:t> </a:t>
            </a:r>
            <a:r>
              <a:rPr lang="en-AU" sz="4000" b="1" dirty="0" smtClean="0">
                <a:solidFill>
                  <a:srgbClr val="FF0000"/>
                </a:solidFill>
              </a:rPr>
              <a:t>L</a:t>
            </a:r>
            <a:r>
              <a:rPr lang="en-AU" sz="4000" b="1" dirty="0" smtClean="0">
                <a:solidFill>
                  <a:srgbClr val="FF0000"/>
                </a:solidFill>
              </a:rPr>
              <a:t>ove</a:t>
            </a:r>
            <a:endParaRPr lang="en-AU" sz="4000" dirty="0" smtClean="0"/>
          </a:p>
          <a:p>
            <a:pPr marL="0" indent="0">
              <a:buNone/>
            </a:pPr>
            <a:r>
              <a:rPr lang="en-AU" sz="4000" dirty="0" smtClean="0"/>
              <a:t> Sacrificial </a:t>
            </a:r>
            <a:r>
              <a:rPr lang="en-AU" sz="4000" b="1" dirty="0" smtClean="0">
                <a:solidFill>
                  <a:srgbClr val="FF0000"/>
                </a:solidFill>
              </a:rPr>
              <a:t>G</a:t>
            </a:r>
            <a:r>
              <a:rPr lang="en-AU" sz="4000" b="1" dirty="0" smtClean="0">
                <a:solidFill>
                  <a:srgbClr val="FF0000"/>
                </a:solidFill>
              </a:rPr>
              <a:t>ift </a:t>
            </a:r>
            <a:endParaRPr lang="en-AU" sz="4000" b="1" dirty="0" smtClean="0">
              <a:solidFill>
                <a:srgbClr val="FF0000"/>
              </a:solidFill>
            </a:endParaRPr>
          </a:p>
          <a:p>
            <a:pPr marL="0" indent="0">
              <a:buNone/>
            </a:pPr>
            <a:r>
              <a:rPr lang="en-AU" sz="4000" dirty="0" smtClean="0"/>
              <a:t> </a:t>
            </a:r>
            <a:r>
              <a:rPr lang="en-AU" sz="4000" b="1" dirty="0" smtClean="0">
                <a:solidFill>
                  <a:srgbClr val="FF0000"/>
                </a:solidFill>
              </a:rPr>
              <a:t>O</a:t>
            </a:r>
            <a:r>
              <a:rPr lang="en-AU" sz="4000" b="1" dirty="0" smtClean="0">
                <a:solidFill>
                  <a:srgbClr val="FF0000"/>
                </a:solidFill>
              </a:rPr>
              <a:t>pen</a:t>
            </a:r>
            <a:r>
              <a:rPr lang="en-AU" sz="4000" dirty="0" smtClean="0"/>
              <a:t> </a:t>
            </a:r>
            <a:r>
              <a:rPr lang="en-AU" sz="4000" dirty="0" smtClean="0"/>
              <a:t>invitation</a:t>
            </a:r>
          </a:p>
          <a:p>
            <a:pPr marL="0" indent="0">
              <a:buNone/>
            </a:pPr>
            <a:r>
              <a:rPr lang="en-AU" sz="4000" dirty="0" smtClean="0"/>
              <a:t> </a:t>
            </a:r>
            <a:r>
              <a:rPr lang="en-AU" sz="4000" b="1" dirty="0" smtClean="0">
                <a:solidFill>
                  <a:srgbClr val="FF0000"/>
                </a:solidFill>
              </a:rPr>
              <a:t>M</a:t>
            </a:r>
            <a:r>
              <a:rPr lang="en-AU" sz="4000" b="1" dirty="0" smtClean="0">
                <a:solidFill>
                  <a:srgbClr val="FF0000"/>
                </a:solidFill>
              </a:rPr>
              <a:t>ercy </a:t>
            </a:r>
            <a:r>
              <a:rPr lang="en-AU" sz="4000" dirty="0" smtClean="0"/>
              <a:t>for all</a:t>
            </a:r>
            <a:endParaRPr lang="en-AU" dirty="0" smtClean="0"/>
          </a:p>
          <a:p>
            <a:pPr marL="514350" indent="-514350">
              <a:buFont typeface="+mj-lt"/>
              <a:buAutoNum type="arabicPeriod"/>
            </a:pPr>
            <a:endParaRPr lang="en-AU" dirty="0"/>
          </a:p>
        </p:txBody>
      </p:sp>
      <p:sp>
        <p:nvSpPr>
          <p:cNvPr id="4" name="Slide Number Placeholder 3"/>
          <p:cNvSpPr>
            <a:spLocks noGrp="1"/>
          </p:cNvSpPr>
          <p:nvPr>
            <p:ph type="sldNum" sz="quarter" idx="12"/>
          </p:nvPr>
        </p:nvSpPr>
        <p:spPr/>
        <p:txBody>
          <a:bodyPr/>
          <a:lstStyle/>
          <a:p>
            <a:fld id="{85ADF217-F3EC-4861-A294-6D1B81C513D9}" type="slidenum">
              <a:rPr lang="en-AU" smtClean="0"/>
              <a:t>10</a:t>
            </a:fld>
            <a:endParaRPr lang="en-AU"/>
          </a:p>
        </p:txBody>
      </p:sp>
    </p:spTree>
    <p:extLst>
      <p:ext uri="{BB962C8B-B14F-4D97-AF65-F5344CB8AC3E}">
        <p14:creationId xmlns:p14="http://schemas.microsoft.com/office/powerpoint/2010/main" val="2694288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1. God’s love</a:t>
            </a:r>
            <a:endParaRPr lang="en-AU" dirty="0"/>
          </a:p>
        </p:txBody>
      </p:sp>
      <p:sp>
        <p:nvSpPr>
          <p:cNvPr id="4" name="Rectangle 3"/>
          <p:cNvSpPr/>
          <p:nvPr/>
        </p:nvSpPr>
        <p:spPr>
          <a:xfrm>
            <a:off x="2104103" y="2938289"/>
            <a:ext cx="7983794" cy="2200089"/>
          </a:xfrm>
          <a:prstGeom prst="rect">
            <a:avLst/>
          </a:prstGeom>
        </p:spPr>
        <p:txBody>
          <a:bodyPr wrap="square">
            <a:spAutoFit/>
          </a:bodyPr>
          <a:lstStyle/>
          <a:p>
            <a:pPr marR="330835">
              <a:lnSpc>
                <a:spcPct val="107000"/>
              </a:lnSpc>
              <a:spcAft>
                <a:spcPts val="800"/>
              </a:spcAft>
            </a:pPr>
            <a:r>
              <a:rPr lang="en-AU" sz="3200" i="1" dirty="0">
                <a:latin typeface="Calibri" panose="020F0502020204030204" pitchFamily="34" charset="0"/>
                <a:ea typeface="Calibri" panose="020F0502020204030204" pitchFamily="34" charset="0"/>
                <a:cs typeface="Calibri" panose="020F0502020204030204" pitchFamily="34" charset="0"/>
              </a:rPr>
              <a:t>And He Himself is the propitiation [a gift that averts the </a:t>
            </a:r>
            <a:r>
              <a:rPr lang="en-AU" sz="3200" i="1" dirty="0" smtClean="0">
                <a:latin typeface="Calibri" panose="020F0502020204030204" pitchFamily="34" charset="0"/>
                <a:ea typeface="Calibri" panose="020F0502020204030204" pitchFamily="34" charset="0"/>
                <a:cs typeface="Calibri" panose="020F0502020204030204" pitchFamily="34" charset="0"/>
              </a:rPr>
              <a:t>extreme anger </a:t>
            </a:r>
            <a:r>
              <a:rPr lang="en-AU" sz="3200" i="1" dirty="0">
                <a:latin typeface="Calibri" panose="020F0502020204030204" pitchFamily="34" charset="0"/>
                <a:ea typeface="Calibri" panose="020F0502020204030204" pitchFamily="34" charset="0"/>
                <a:cs typeface="Calibri" panose="020F0502020204030204" pitchFamily="34" charset="0"/>
              </a:rPr>
              <a:t>of God] for our sins, and not for ours only but </a:t>
            </a:r>
            <a:r>
              <a:rPr lang="en-AU" sz="3200" i="1" dirty="0">
                <a:solidFill>
                  <a:srgbClr val="FF0000"/>
                </a:solidFill>
                <a:latin typeface="Calibri" panose="020F0502020204030204" pitchFamily="34" charset="0"/>
                <a:ea typeface="Calibri" panose="020F0502020204030204" pitchFamily="34" charset="0"/>
                <a:cs typeface="Calibri" panose="020F0502020204030204" pitchFamily="34" charset="0"/>
              </a:rPr>
              <a:t>also for the whole world</a:t>
            </a:r>
            <a:r>
              <a:rPr lang="en-AU" sz="3200" i="1" dirty="0">
                <a:latin typeface="Calibri" panose="020F0502020204030204" pitchFamily="34" charset="0"/>
                <a:ea typeface="Calibri" panose="020F0502020204030204" pitchFamily="34" charset="0"/>
                <a:cs typeface="Calibri" panose="020F0502020204030204" pitchFamily="34" charset="0"/>
              </a:rPr>
              <a:t> (1 John 2:2).</a:t>
            </a:r>
          </a:p>
        </p:txBody>
      </p:sp>
      <p:sp>
        <p:nvSpPr>
          <p:cNvPr id="3" name="Slide Number Placeholder 2"/>
          <p:cNvSpPr>
            <a:spLocks noGrp="1"/>
          </p:cNvSpPr>
          <p:nvPr>
            <p:ph type="sldNum" sz="quarter" idx="12"/>
          </p:nvPr>
        </p:nvSpPr>
        <p:spPr/>
        <p:txBody>
          <a:bodyPr/>
          <a:lstStyle/>
          <a:p>
            <a:fld id="{85ADF217-F3EC-4861-A294-6D1B81C513D9}" type="slidenum">
              <a:rPr lang="en-AU" smtClean="0"/>
              <a:t>11</a:t>
            </a:fld>
            <a:endParaRPr lang="en-AU"/>
          </a:p>
        </p:txBody>
      </p:sp>
    </p:spTree>
    <p:extLst>
      <p:ext uri="{BB962C8B-B14F-4D97-AF65-F5344CB8AC3E}">
        <p14:creationId xmlns:p14="http://schemas.microsoft.com/office/powerpoint/2010/main" val="4159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1. God’s love</a:t>
            </a:r>
            <a:endParaRPr lang="en-AU" dirty="0"/>
          </a:p>
        </p:txBody>
      </p:sp>
      <p:sp>
        <p:nvSpPr>
          <p:cNvPr id="4" name="Rectangle 3"/>
          <p:cNvSpPr/>
          <p:nvPr/>
        </p:nvSpPr>
        <p:spPr>
          <a:xfrm>
            <a:off x="1209367" y="2396535"/>
            <a:ext cx="10048568" cy="3253968"/>
          </a:xfrm>
          <a:prstGeom prst="rect">
            <a:avLst/>
          </a:prstGeom>
        </p:spPr>
        <p:txBody>
          <a:bodyPr wrap="square">
            <a:spAutoFit/>
          </a:bodyPr>
          <a:lstStyle/>
          <a:p>
            <a:pPr marR="330835">
              <a:lnSpc>
                <a:spcPct val="107000"/>
              </a:lnSpc>
              <a:spcAft>
                <a:spcPts val="800"/>
              </a:spcAft>
            </a:pPr>
            <a:r>
              <a:rPr lang="en-AU" sz="3200" i="1" dirty="0">
                <a:latin typeface="Calibri" panose="020F0502020204030204" pitchFamily="34" charset="0"/>
                <a:ea typeface="Calibri" panose="020F0502020204030204" pitchFamily="34" charset="0"/>
                <a:cs typeface="Calibri" panose="020F0502020204030204" pitchFamily="34" charset="0"/>
              </a:rPr>
              <a:t>W</a:t>
            </a:r>
            <a:r>
              <a:rPr lang="en-AU" sz="3200" i="1" dirty="0" smtClean="0">
                <a:latin typeface="Calibri" panose="020F0502020204030204" pitchFamily="34" charset="0"/>
                <a:ea typeface="Calibri" panose="020F0502020204030204" pitchFamily="34" charset="0"/>
                <a:cs typeface="Calibri" panose="020F0502020204030204" pitchFamily="34" charset="0"/>
              </a:rPr>
              <a:t>hen </a:t>
            </a:r>
            <a:r>
              <a:rPr lang="en-AU" sz="3200" i="1" dirty="0">
                <a:latin typeface="Calibri" panose="020F0502020204030204" pitchFamily="34" charset="0"/>
                <a:ea typeface="Calibri" panose="020F0502020204030204" pitchFamily="34" charset="0"/>
                <a:cs typeface="Calibri" panose="020F0502020204030204" pitchFamily="34" charset="0"/>
              </a:rPr>
              <a:t>we read that God the Father “so loved” that He gave His only Son, </a:t>
            </a:r>
            <a:r>
              <a:rPr lang="en-AU" sz="3200" i="1" dirty="0" smtClean="0">
                <a:latin typeface="Calibri" panose="020F0502020204030204" pitchFamily="34" charset="0"/>
                <a:ea typeface="Calibri" panose="020F0502020204030204" pitchFamily="34" charset="0"/>
                <a:cs typeface="Calibri" panose="020F0502020204030204" pitchFamily="34" charset="0"/>
              </a:rPr>
              <a:t>we </a:t>
            </a:r>
            <a:r>
              <a:rPr lang="en-AU" sz="3200" i="1" dirty="0">
                <a:latin typeface="Calibri" panose="020F0502020204030204" pitchFamily="34" charset="0"/>
                <a:ea typeface="Calibri" panose="020F0502020204030204" pitchFamily="34" charset="0"/>
                <a:cs typeface="Calibri" panose="020F0502020204030204" pitchFamily="34" charset="0"/>
              </a:rPr>
              <a:t>know that He did so out of love for the whole world. It wasn’t that Jesus came into this world </a:t>
            </a:r>
            <a:r>
              <a:rPr lang="en-AU" sz="3200" i="1" dirty="0" smtClean="0">
                <a:latin typeface="Calibri" panose="020F0502020204030204" pitchFamily="34" charset="0"/>
                <a:ea typeface="Calibri" panose="020F0502020204030204" pitchFamily="34" charset="0"/>
                <a:cs typeface="Calibri" panose="020F0502020204030204" pitchFamily="34" charset="0"/>
              </a:rPr>
              <a:t>to </a:t>
            </a:r>
            <a:r>
              <a:rPr lang="en-AU" sz="3200" i="1" dirty="0">
                <a:latin typeface="Calibri" panose="020F0502020204030204" pitchFamily="34" charset="0"/>
                <a:ea typeface="Calibri" panose="020F0502020204030204" pitchFamily="34" charset="0"/>
                <a:cs typeface="Calibri" panose="020F0502020204030204" pitchFamily="34" charset="0"/>
              </a:rPr>
              <a:t>persuade His Father to love us; but rather that the Father already loved the world so much that He sent His Son to save us.</a:t>
            </a:r>
          </a:p>
        </p:txBody>
      </p:sp>
      <p:sp>
        <p:nvSpPr>
          <p:cNvPr id="3" name="Slide Number Placeholder 2"/>
          <p:cNvSpPr>
            <a:spLocks noGrp="1"/>
          </p:cNvSpPr>
          <p:nvPr>
            <p:ph type="sldNum" sz="quarter" idx="12"/>
          </p:nvPr>
        </p:nvSpPr>
        <p:spPr/>
        <p:txBody>
          <a:bodyPr/>
          <a:lstStyle/>
          <a:p>
            <a:fld id="{85ADF217-F3EC-4861-A294-6D1B81C513D9}" type="slidenum">
              <a:rPr lang="en-AU" smtClean="0"/>
              <a:t>12</a:t>
            </a:fld>
            <a:endParaRPr lang="en-AU"/>
          </a:p>
        </p:txBody>
      </p:sp>
    </p:spTree>
    <p:extLst>
      <p:ext uri="{BB962C8B-B14F-4D97-AF65-F5344CB8AC3E}">
        <p14:creationId xmlns:p14="http://schemas.microsoft.com/office/powerpoint/2010/main" val="3109622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2</a:t>
            </a:r>
            <a:r>
              <a:rPr lang="en-AU" dirty="0" smtClean="0"/>
              <a:t>. God’s sacrificial gift</a:t>
            </a:r>
            <a:endParaRPr lang="en-AU" dirty="0"/>
          </a:p>
        </p:txBody>
      </p:sp>
      <p:sp>
        <p:nvSpPr>
          <p:cNvPr id="4" name="Rectangle 3"/>
          <p:cNvSpPr/>
          <p:nvPr/>
        </p:nvSpPr>
        <p:spPr>
          <a:xfrm>
            <a:off x="1465006" y="2328689"/>
            <a:ext cx="9261988" cy="2703689"/>
          </a:xfrm>
          <a:prstGeom prst="rect">
            <a:avLst/>
          </a:prstGeom>
        </p:spPr>
        <p:txBody>
          <a:bodyPr wrap="square">
            <a:spAutoFit/>
          </a:bodyPr>
          <a:lstStyle/>
          <a:p>
            <a:pPr marR="330835">
              <a:lnSpc>
                <a:spcPct val="107000"/>
              </a:lnSpc>
              <a:spcAft>
                <a:spcPts val="800"/>
              </a:spcAft>
            </a:pPr>
            <a:r>
              <a:rPr lang="en-AU" sz="3200" i="1" dirty="0">
                <a:latin typeface="Calibri" panose="020F0502020204030204" pitchFamily="34" charset="0"/>
                <a:ea typeface="Calibri" panose="020F0502020204030204" pitchFamily="34" charset="0"/>
                <a:cs typeface="Calibri" panose="020F0502020204030204" pitchFamily="34" charset="0"/>
              </a:rPr>
              <a:t>What then shall we say to these things? If God is for us, who can be against us? He who did not spare His own Son, but delivered Him up for us all, how shall He not with Him also freely give us all things? (Romans 8:31-32).</a:t>
            </a:r>
          </a:p>
        </p:txBody>
      </p:sp>
      <p:sp>
        <p:nvSpPr>
          <p:cNvPr id="3" name="Slide Number Placeholder 2"/>
          <p:cNvSpPr>
            <a:spLocks noGrp="1"/>
          </p:cNvSpPr>
          <p:nvPr>
            <p:ph type="sldNum" sz="quarter" idx="12"/>
          </p:nvPr>
        </p:nvSpPr>
        <p:spPr/>
        <p:txBody>
          <a:bodyPr/>
          <a:lstStyle/>
          <a:p>
            <a:fld id="{85ADF217-F3EC-4861-A294-6D1B81C513D9}" type="slidenum">
              <a:rPr lang="en-AU" smtClean="0"/>
              <a:t>13</a:t>
            </a:fld>
            <a:endParaRPr lang="en-AU"/>
          </a:p>
        </p:txBody>
      </p:sp>
    </p:spTree>
    <p:extLst>
      <p:ext uri="{BB962C8B-B14F-4D97-AF65-F5344CB8AC3E}">
        <p14:creationId xmlns:p14="http://schemas.microsoft.com/office/powerpoint/2010/main" val="3975698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2</a:t>
            </a:r>
            <a:r>
              <a:rPr lang="en-AU" dirty="0" smtClean="0"/>
              <a:t>. </a:t>
            </a:r>
            <a:r>
              <a:rPr lang="en-AU" dirty="0"/>
              <a:t>God’s sacrificial gift</a:t>
            </a:r>
          </a:p>
        </p:txBody>
      </p:sp>
      <p:sp>
        <p:nvSpPr>
          <p:cNvPr id="4" name="Rectangle 3"/>
          <p:cNvSpPr/>
          <p:nvPr/>
        </p:nvSpPr>
        <p:spPr>
          <a:xfrm>
            <a:off x="1425678" y="2731811"/>
            <a:ext cx="9812594" cy="1146211"/>
          </a:xfrm>
          <a:prstGeom prst="rect">
            <a:avLst/>
          </a:prstGeom>
        </p:spPr>
        <p:txBody>
          <a:bodyPr wrap="square">
            <a:spAutoFit/>
          </a:bodyPr>
          <a:lstStyle/>
          <a:p>
            <a:pPr marR="330835">
              <a:lnSpc>
                <a:spcPct val="107000"/>
              </a:lnSpc>
              <a:spcAft>
                <a:spcPts val="800"/>
              </a:spcAft>
            </a:pPr>
            <a:r>
              <a:rPr lang="en-AU" sz="3200" i="1" dirty="0" smtClean="0">
                <a:latin typeface="Calibri" panose="020F0502020204030204" pitchFamily="34" charset="0"/>
                <a:ea typeface="Calibri" panose="020F0502020204030204" pitchFamily="34" charset="0"/>
                <a:cs typeface="Calibri" panose="020F0502020204030204" pitchFamily="34" charset="0"/>
              </a:rPr>
              <a:t>The Father’s </a:t>
            </a:r>
            <a:r>
              <a:rPr lang="en-AU" sz="3200" i="1" dirty="0">
                <a:latin typeface="Calibri" panose="020F0502020204030204" pitchFamily="34" charset="0"/>
                <a:ea typeface="Calibri" panose="020F0502020204030204" pitchFamily="34" charset="0"/>
                <a:cs typeface="Calibri" panose="020F0502020204030204" pitchFamily="34" charset="0"/>
              </a:rPr>
              <a:t>giving was unlimited and unreserved. He gave that which is most precious to Him—His own Son. </a:t>
            </a:r>
          </a:p>
        </p:txBody>
      </p:sp>
      <p:sp>
        <p:nvSpPr>
          <p:cNvPr id="3" name="Slide Number Placeholder 2"/>
          <p:cNvSpPr>
            <a:spLocks noGrp="1"/>
          </p:cNvSpPr>
          <p:nvPr>
            <p:ph type="sldNum" sz="quarter" idx="12"/>
          </p:nvPr>
        </p:nvSpPr>
        <p:spPr/>
        <p:txBody>
          <a:bodyPr/>
          <a:lstStyle/>
          <a:p>
            <a:fld id="{85ADF217-F3EC-4861-A294-6D1B81C513D9}" type="slidenum">
              <a:rPr lang="en-AU" smtClean="0"/>
              <a:t>14</a:t>
            </a:fld>
            <a:endParaRPr lang="en-AU"/>
          </a:p>
        </p:txBody>
      </p:sp>
    </p:spTree>
    <p:extLst>
      <p:ext uri="{BB962C8B-B14F-4D97-AF65-F5344CB8AC3E}">
        <p14:creationId xmlns:p14="http://schemas.microsoft.com/office/powerpoint/2010/main" val="1212024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 God’s open invitation</a:t>
            </a:r>
            <a:endParaRPr lang="en-AU" dirty="0"/>
          </a:p>
        </p:txBody>
      </p:sp>
      <p:sp>
        <p:nvSpPr>
          <p:cNvPr id="4" name="Rectangle 3"/>
          <p:cNvSpPr/>
          <p:nvPr/>
        </p:nvSpPr>
        <p:spPr>
          <a:xfrm>
            <a:off x="1897627" y="2731811"/>
            <a:ext cx="8868696" cy="1673150"/>
          </a:xfrm>
          <a:prstGeom prst="rect">
            <a:avLst/>
          </a:prstGeom>
        </p:spPr>
        <p:txBody>
          <a:bodyPr wrap="square">
            <a:spAutoFit/>
          </a:bodyPr>
          <a:lstStyle/>
          <a:p>
            <a:pPr marR="330835">
              <a:lnSpc>
                <a:spcPct val="107000"/>
              </a:lnSpc>
              <a:spcAft>
                <a:spcPts val="800"/>
              </a:spcAft>
            </a:pPr>
            <a:r>
              <a:rPr lang="en-AU" sz="3200" i="1" dirty="0">
                <a:latin typeface="Calibri" panose="020F0502020204030204" pitchFamily="34" charset="0"/>
                <a:ea typeface="Calibri" panose="020F0502020204030204" pitchFamily="34" charset="0"/>
                <a:cs typeface="Calibri" panose="020F0502020204030204" pitchFamily="34" charset="0"/>
              </a:rPr>
              <a:t>All that the Father gives Me will come to Me, and the one who comes to Me I will by no means cast out (John 6:37).</a:t>
            </a:r>
          </a:p>
        </p:txBody>
      </p:sp>
      <p:sp>
        <p:nvSpPr>
          <p:cNvPr id="3" name="Slide Number Placeholder 2"/>
          <p:cNvSpPr>
            <a:spLocks noGrp="1"/>
          </p:cNvSpPr>
          <p:nvPr>
            <p:ph type="sldNum" sz="quarter" idx="12"/>
          </p:nvPr>
        </p:nvSpPr>
        <p:spPr/>
        <p:txBody>
          <a:bodyPr/>
          <a:lstStyle/>
          <a:p>
            <a:fld id="{85ADF217-F3EC-4861-A294-6D1B81C513D9}" type="slidenum">
              <a:rPr lang="en-AU" smtClean="0"/>
              <a:t>15</a:t>
            </a:fld>
            <a:endParaRPr lang="en-AU"/>
          </a:p>
        </p:txBody>
      </p:sp>
    </p:spTree>
    <p:extLst>
      <p:ext uri="{BB962C8B-B14F-4D97-AF65-F5344CB8AC3E}">
        <p14:creationId xmlns:p14="http://schemas.microsoft.com/office/powerpoint/2010/main" val="1964589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 </a:t>
            </a:r>
            <a:r>
              <a:rPr lang="en-AU" dirty="0"/>
              <a:t>God’s open invitation</a:t>
            </a:r>
          </a:p>
        </p:txBody>
      </p:sp>
      <p:sp>
        <p:nvSpPr>
          <p:cNvPr id="4" name="Rectangle 3"/>
          <p:cNvSpPr/>
          <p:nvPr/>
        </p:nvSpPr>
        <p:spPr>
          <a:xfrm>
            <a:off x="1474840" y="2486004"/>
            <a:ext cx="9792928" cy="2727029"/>
          </a:xfrm>
          <a:prstGeom prst="rect">
            <a:avLst/>
          </a:prstGeom>
        </p:spPr>
        <p:txBody>
          <a:bodyPr wrap="square">
            <a:spAutoFit/>
          </a:bodyPr>
          <a:lstStyle/>
          <a:p>
            <a:pPr marR="330835">
              <a:lnSpc>
                <a:spcPct val="107000"/>
              </a:lnSpc>
              <a:spcAft>
                <a:spcPts val="800"/>
              </a:spcAft>
            </a:pPr>
            <a:r>
              <a:rPr lang="en-AU" sz="3200" i="1" dirty="0" smtClean="0">
                <a:latin typeface="Calibri" panose="020F0502020204030204" pitchFamily="34" charset="0"/>
                <a:ea typeface="Calibri" panose="020F0502020204030204" pitchFamily="34" charset="0"/>
                <a:cs typeface="Calibri" panose="020F0502020204030204" pitchFamily="34" charset="0"/>
              </a:rPr>
              <a:t>Christmas </a:t>
            </a:r>
            <a:r>
              <a:rPr lang="en-AU" sz="3200" i="1" dirty="0">
                <a:latin typeface="Calibri" panose="020F0502020204030204" pitchFamily="34" charset="0"/>
                <a:ea typeface="Calibri" panose="020F0502020204030204" pitchFamily="34" charset="0"/>
                <a:cs typeface="Calibri" panose="020F0502020204030204" pitchFamily="34" charset="0"/>
              </a:rPr>
              <a:t>happened because God </a:t>
            </a:r>
            <a:r>
              <a:rPr lang="en-AU" sz="3200" i="1" dirty="0" smtClean="0">
                <a:latin typeface="Calibri" panose="020F0502020204030204" pitchFamily="34" charset="0"/>
                <a:ea typeface="Calibri" panose="020F0502020204030204" pitchFamily="34" charset="0"/>
                <a:cs typeface="Calibri" panose="020F0502020204030204" pitchFamily="34" charset="0"/>
              </a:rPr>
              <a:t>welcomes </a:t>
            </a:r>
            <a:r>
              <a:rPr lang="en-AU" sz="3200" i="1" dirty="0">
                <a:latin typeface="Calibri" panose="020F0502020204030204" pitchFamily="34" charset="0"/>
                <a:ea typeface="Calibri" panose="020F0502020204030204" pitchFamily="34" charset="0"/>
                <a:cs typeface="Calibri" panose="020F0502020204030204" pitchFamily="34" charset="0"/>
              </a:rPr>
              <a:t>anyone who wants to be saved. No matter who they are; no matter what they have done; no matter how much of a sinner they have been—“whoever believes on Him” is welcomed to come. </a:t>
            </a:r>
          </a:p>
        </p:txBody>
      </p:sp>
      <p:sp>
        <p:nvSpPr>
          <p:cNvPr id="3" name="Slide Number Placeholder 2"/>
          <p:cNvSpPr>
            <a:spLocks noGrp="1"/>
          </p:cNvSpPr>
          <p:nvPr>
            <p:ph type="sldNum" sz="quarter" idx="12"/>
          </p:nvPr>
        </p:nvSpPr>
        <p:spPr/>
        <p:txBody>
          <a:bodyPr/>
          <a:lstStyle/>
          <a:p>
            <a:fld id="{85ADF217-F3EC-4861-A294-6D1B81C513D9}" type="slidenum">
              <a:rPr lang="en-AU" smtClean="0"/>
              <a:t>16</a:t>
            </a:fld>
            <a:endParaRPr lang="en-AU"/>
          </a:p>
        </p:txBody>
      </p:sp>
    </p:spTree>
    <p:extLst>
      <p:ext uri="{BB962C8B-B14F-4D97-AF65-F5344CB8AC3E}">
        <p14:creationId xmlns:p14="http://schemas.microsoft.com/office/powerpoint/2010/main" val="8591928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4</a:t>
            </a:r>
            <a:r>
              <a:rPr lang="en-AU" dirty="0" smtClean="0"/>
              <a:t>. God’s mercy for all</a:t>
            </a:r>
            <a:endParaRPr lang="en-AU" dirty="0"/>
          </a:p>
        </p:txBody>
      </p:sp>
      <p:sp>
        <p:nvSpPr>
          <p:cNvPr id="4" name="Rectangle 3"/>
          <p:cNvSpPr/>
          <p:nvPr/>
        </p:nvSpPr>
        <p:spPr>
          <a:xfrm>
            <a:off x="1676008" y="2806044"/>
            <a:ext cx="9792928" cy="1122871"/>
          </a:xfrm>
          <a:prstGeom prst="rect">
            <a:avLst/>
          </a:prstGeom>
        </p:spPr>
        <p:txBody>
          <a:bodyPr wrap="square">
            <a:spAutoFit/>
          </a:bodyPr>
          <a:lstStyle/>
          <a:p>
            <a:pPr marR="330835">
              <a:lnSpc>
                <a:spcPct val="107000"/>
              </a:lnSpc>
              <a:spcAft>
                <a:spcPts val="800"/>
              </a:spcAft>
            </a:pPr>
            <a:r>
              <a:rPr lang="en-AU" sz="3200" i="1" dirty="0">
                <a:latin typeface="Calibri" panose="020F0502020204030204" pitchFamily="34" charset="0"/>
                <a:ea typeface="Calibri" panose="020F0502020204030204" pitchFamily="34" charset="0"/>
                <a:cs typeface="Calibri" panose="020F0502020204030204" pitchFamily="34" charset="0"/>
              </a:rPr>
              <a:t>For the wages of sin is death, but the gift of God is eternal life in Christ Jesus our Lord (Romans 6:23).</a:t>
            </a:r>
          </a:p>
        </p:txBody>
      </p:sp>
      <p:sp>
        <p:nvSpPr>
          <p:cNvPr id="3" name="Slide Number Placeholder 2"/>
          <p:cNvSpPr>
            <a:spLocks noGrp="1"/>
          </p:cNvSpPr>
          <p:nvPr>
            <p:ph type="sldNum" sz="quarter" idx="12"/>
          </p:nvPr>
        </p:nvSpPr>
        <p:spPr/>
        <p:txBody>
          <a:bodyPr/>
          <a:lstStyle/>
          <a:p>
            <a:fld id="{85ADF217-F3EC-4861-A294-6D1B81C513D9}" type="slidenum">
              <a:rPr lang="en-AU" smtClean="0"/>
              <a:t>17</a:t>
            </a:fld>
            <a:endParaRPr lang="en-AU"/>
          </a:p>
        </p:txBody>
      </p:sp>
    </p:spTree>
    <p:extLst>
      <p:ext uri="{BB962C8B-B14F-4D97-AF65-F5344CB8AC3E}">
        <p14:creationId xmlns:p14="http://schemas.microsoft.com/office/powerpoint/2010/main" val="766573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4</a:t>
            </a:r>
            <a:r>
              <a:rPr lang="en-AU" dirty="0" smtClean="0"/>
              <a:t>. God’s saving mercy</a:t>
            </a:r>
            <a:endParaRPr lang="en-AU" dirty="0"/>
          </a:p>
        </p:txBody>
      </p:sp>
      <p:sp>
        <p:nvSpPr>
          <p:cNvPr id="4" name="Rectangle 3"/>
          <p:cNvSpPr/>
          <p:nvPr/>
        </p:nvSpPr>
        <p:spPr>
          <a:xfrm>
            <a:off x="1445343" y="2289358"/>
            <a:ext cx="9792928" cy="3253968"/>
          </a:xfrm>
          <a:prstGeom prst="rect">
            <a:avLst/>
          </a:prstGeom>
        </p:spPr>
        <p:txBody>
          <a:bodyPr wrap="square">
            <a:spAutoFit/>
          </a:bodyPr>
          <a:lstStyle/>
          <a:p>
            <a:pPr marR="330835">
              <a:lnSpc>
                <a:spcPct val="107000"/>
              </a:lnSpc>
              <a:spcAft>
                <a:spcPts val="800"/>
              </a:spcAft>
            </a:pPr>
            <a:r>
              <a:rPr lang="en-AU" sz="3200" i="1" dirty="0">
                <a:latin typeface="Calibri" panose="020F0502020204030204" pitchFamily="34" charset="0"/>
                <a:ea typeface="Calibri" panose="020F0502020204030204" pitchFamily="34" charset="0"/>
                <a:cs typeface="Calibri" panose="020F0502020204030204" pitchFamily="34" charset="0"/>
              </a:rPr>
              <a:t>The free gift of God through Jesus Christ is not just </a:t>
            </a:r>
            <a:r>
              <a:rPr lang="en-AU" sz="3200" i="1" dirty="0" smtClean="0">
                <a:latin typeface="Calibri" panose="020F0502020204030204" pitchFamily="34" charset="0"/>
                <a:ea typeface="Calibri" panose="020F0502020204030204" pitchFamily="34" charset="0"/>
                <a:cs typeface="Calibri" panose="020F0502020204030204" pitchFamily="34" charset="0"/>
              </a:rPr>
              <a:t>about saving us from eternal punishment. God </a:t>
            </a:r>
            <a:r>
              <a:rPr lang="en-AU" sz="3200" i="1" dirty="0">
                <a:latin typeface="Calibri" panose="020F0502020204030204" pitchFamily="34" charset="0"/>
                <a:ea typeface="Calibri" panose="020F0502020204030204" pitchFamily="34" charset="0"/>
                <a:cs typeface="Calibri" panose="020F0502020204030204" pitchFamily="34" charset="0"/>
              </a:rPr>
              <a:t>doesn’t just save us and then tell us to go on our way. </a:t>
            </a:r>
            <a:r>
              <a:rPr lang="en-AU" sz="3200" i="1" smtClean="0">
                <a:latin typeface="Calibri" panose="020F0502020204030204" pitchFamily="34" charset="0"/>
                <a:ea typeface="Calibri" panose="020F0502020204030204" pitchFamily="34" charset="0"/>
                <a:cs typeface="Calibri" panose="020F0502020204030204" pitchFamily="34" charset="0"/>
              </a:rPr>
              <a:t>The </a:t>
            </a:r>
            <a:r>
              <a:rPr lang="en-AU" sz="3200" i="1" dirty="0">
                <a:latin typeface="Calibri" panose="020F0502020204030204" pitchFamily="34" charset="0"/>
                <a:ea typeface="Calibri" panose="020F0502020204030204" pitchFamily="34" charset="0"/>
                <a:cs typeface="Calibri" panose="020F0502020204030204" pitchFamily="34" charset="0"/>
              </a:rPr>
              <a:t>free gift of God through Jesus is ‘eternal life’. And eternal life is much more than simply about ‘duration’. It’s about ‘relationship’</a:t>
            </a:r>
          </a:p>
        </p:txBody>
      </p:sp>
      <p:sp>
        <p:nvSpPr>
          <p:cNvPr id="3" name="Slide Number Placeholder 2"/>
          <p:cNvSpPr>
            <a:spLocks noGrp="1"/>
          </p:cNvSpPr>
          <p:nvPr>
            <p:ph type="sldNum" sz="quarter" idx="12"/>
          </p:nvPr>
        </p:nvSpPr>
        <p:spPr/>
        <p:txBody>
          <a:bodyPr/>
          <a:lstStyle/>
          <a:p>
            <a:fld id="{85ADF217-F3EC-4861-A294-6D1B81C513D9}" type="slidenum">
              <a:rPr lang="en-AU" smtClean="0"/>
              <a:t>18</a:t>
            </a:fld>
            <a:endParaRPr lang="en-AU"/>
          </a:p>
        </p:txBody>
      </p:sp>
    </p:spTree>
    <p:extLst>
      <p:ext uri="{BB962C8B-B14F-4D97-AF65-F5344CB8AC3E}">
        <p14:creationId xmlns:p14="http://schemas.microsoft.com/office/powerpoint/2010/main" val="2444308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2656086" y="1953765"/>
            <a:ext cx="7531509" cy="3046988"/>
          </a:xfrm>
          <a:prstGeom prst="rect">
            <a:avLst/>
          </a:prstGeom>
        </p:spPr>
        <p:txBody>
          <a:bodyPr wrap="square">
            <a:spAutoFit/>
          </a:bodyPr>
          <a:lstStyle/>
          <a:p>
            <a:r>
              <a:rPr lang="en-AU" sz="3200" b="1" i="0" dirty="0" smtClean="0">
                <a:solidFill>
                  <a:srgbClr val="202122"/>
                </a:solidFill>
                <a:effectLst/>
                <a:latin typeface="Arial" panose="020B0604020202020204" pitchFamily="34" charset="0"/>
              </a:rPr>
              <a:t>Christmas</a:t>
            </a:r>
            <a:r>
              <a:rPr lang="en-AU" sz="3200" b="0" i="0" dirty="0" smtClean="0">
                <a:solidFill>
                  <a:srgbClr val="202122"/>
                </a:solidFill>
                <a:effectLst/>
                <a:latin typeface="Arial" panose="020B0604020202020204" pitchFamily="34" charset="0"/>
              </a:rPr>
              <a:t> is an annual festival commemorating </a:t>
            </a:r>
            <a:r>
              <a:rPr lang="en-AU" sz="3200" b="0" i="0" u="none" strike="noStrike" dirty="0" smtClean="0">
                <a:solidFill>
                  <a:srgbClr val="0645AD"/>
                </a:solidFill>
                <a:effectLst/>
                <a:latin typeface="Arial" panose="020B0604020202020204" pitchFamily="34" charset="0"/>
                <a:hlinkClick r:id="rId2" tooltip="Nativity of Jesus"/>
              </a:rPr>
              <a:t>the birth</a:t>
            </a:r>
            <a:r>
              <a:rPr lang="en-AU" sz="3200" b="0" i="0" dirty="0" smtClean="0">
                <a:solidFill>
                  <a:srgbClr val="202122"/>
                </a:solidFill>
                <a:effectLst/>
                <a:latin typeface="Arial" panose="020B0604020202020204" pitchFamily="34" charset="0"/>
              </a:rPr>
              <a:t> of </a:t>
            </a:r>
            <a:r>
              <a:rPr lang="en-AU" sz="3200" b="0" i="0" u="none" strike="noStrike" dirty="0" smtClean="0">
                <a:solidFill>
                  <a:srgbClr val="0645AD"/>
                </a:solidFill>
                <a:effectLst/>
                <a:latin typeface="Arial" panose="020B0604020202020204" pitchFamily="34" charset="0"/>
                <a:hlinkClick r:id="rId3" tooltip="Jesus Christ"/>
              </a:rPr>
              <a:t>Jesus Christ</a:t>
            </a:r>
            <a:r>
              <a:rPr lang="en-AU" sz="3200" b="0" i="0" dirty="0" smtClean="0">
                <a:solidFill>
                  <a:srgbClr val="202122"/>
                </a:solidFill>
                <a:effectLst/>
                <a:latin typeface="Arial" panose="020B0604020202020204" pitchFamily="34" charset="0"/>
              </a:rPr>
              <a:t>, observed primarily on December 25</a:t>
            </a:r>
            <a:r>
              <a:rPr lang="en-AU" sz="3200" b="0" i="0" u="none" strike="noStrike" baseline="30000" dirty="0" smtClean="0">
                <a:solidFill>
                  <a:srgbClr val="0645AD"/>
                </a:solidFill>
                <a:effectLst/>
                <a:latin typeface="Arial" panose="020B0604020202020204" pitchFamily="34" charset="0"/>
                <a:hlinkClick r:id="rId4"/>
              </a:rPr>
              <a:t>[a]</a:t>
            </a:r>
            <a:r>
              <a:rPr lang="en-AU" sz="3200" b="0" i="0" dirty="0" smtClean="0">
                <a:solidFill>
                  <a:srgbClr val="202122"/>
                </a:solidFill>
                <a:effectLst/>
                <a:latin typeface="Arial" panose="020B0604020202020204" pitchFamily="34" charset="0"/>
              </a:rPr>
              <a:t> as a religious and cultural celebration among billions of people </a:t>
            </a:r>
            <a:r>
              <a:rPr lang="en-AU" sz="3200" b="0" i="0" u="none" strike="noStrike" dirty="0" smtClean="0">
                <a:solidFill>
                  <a:srgbClr val="0645AD"/>
                </a:solidFill>
                <a:effectLst/>
                <a:latin typeface="Arial" panose="020B0604020202020204" pitchFamily="34" charset="0"/>
                <a:hlinkClick r:id="rId5" tooltip="Observance of Christmas by country"/>
              </a:rPr>
              <a:t>around the world</a:t>
            </a:r>
            <a:r>
              <a:rPr lang="en-AU" sz="3200" b="0" i="0" dirty="0" smtClean="0">
                <a:solidFill>
                  <a:srgbClr val="202122"/>
                </a:solidFill>
                <a:effectLst/>
                <a:latin typeface="Arial" panose="020B0604020202020204" pitchFamily="34" charset="0"/>
              </a:rPr>
              <a:t>.</a:t>
            </a:r>
            <a:endParaRPr lang="en-AU" sz="3200" dirty="0"/>
          </a:p>
        </p:txBody>
      </p:sp>
      <p:sp>
        <p:nvSpPr>
          <p:cNvPr id="7" name="Slide Number Placeholder 6"/>
          <p:cNvSpPr>
            <a:spLocks noGrp="1"/>
          </p:cNvSpPr>
          <p:nvPr>
            <p:ph type="sldNum" sz="quarter" idx="12"/>
          </p:nvPr>
        </p:nvSpPr>
        <p:spPr/>
        <p:txBody>
          <a:bodyPr/>
          <a:lstStyle/>
          <a:p>
            <a:fld id="{85ADF217-F3EC-4861-A294-6D1B81C513D9}" type="slidenum">
              <a:rPr lang="en-AU" smtClean="0"/>
              <a:t>2</a:t>
            </a:fld>
            <a:endParaRPr lang="en-AU"/>
          </a:p>
        </p:txBody>
      </p:sp>
    </p:spTree>
    <p:extLst>
      <p:ext uri="{BB962C8B-B14F-4D97-AF65-F5344CB8AC3E}">
        <p14:creationId xmlns:p14="http://schemas.microsoft.com/office/powerpoint/2010/main" val="1720340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Oysters in France, KFC in Japan... do they know it's Christmas? | The  Econom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9631" y="174371"/>
            <a:ext cx="6480000" cy="64800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85ADF217-F3EC-4861-A294-6D1B81C513D9}" type="slidenum">
              <a:rPr lang="en-AU" smtClean="0"/>
              <a:t>3</a:t>
            </a:fld>
            <a:endParaRPr lang="en-AU"/>
          </a:p>
        </p:txBody>
      </p:sp>
    </p:spTree>
    <p:extLst>
      <p:ext uri="{BB962C8B-B14F-4D97-AF65-F5344CB8AC3E}">
        <p14:creationId xmlns:p14="http://schemas.microsoft.com/office/powerpoint/2010/main" val="1164461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hristmas arrives in Saudi Arab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1084" y="318882"/>
            <a:ext cx="9144000" cy="6096001"/>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85ADF217-F3EC-4861-A294-6D1B81C513D9}" type="slidenum">
              <a:rPr lang="en-AU" smtClean="0"/>
              <a:t>4</a:t>
            </a:fld>
            <a:endParaRPr lang="en-AU"/>
          </a:p>
        </p:txBody>
      </p:sp>
    </p:spTree>
    <p:extLst>
      <p:ext uri="{BB962C8B-B14F-4D97-AF65-F5344CB8AC3E}">
        <p14:creationId xmlns:p14="http://schemas.microsoft.com/office/powerpoint/2010/main" val="4231193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87438" y="2048504"/>
            <a:ext cx="8937523" cy="4307846"/>
          </a:xfrm>
          <a:prstGeom prst="rect">
            <a:avLst/>
          </a:prstGeom>
        </p:spPr>
        <p:txBody>
          <a:bodyPr wrap="square">
            <a:spAutoFit/>
          </a:bodyPr>
          <a:lstStyle/>
          <a:p>
            <a:pPr marR="330835">
              <a:lnSpc>
                <a:spcPct val="107000"/>
              </a:lnSpc>
              <a:spcAft>
                <a:spcPts val="800"/>
              </a:spcAft>
            </a:pPr>
            <a:r>
              <a:rPr lang="en-AU" sz="3200" i="1" dirty="0">
                <a:latin typeface="Calibri" panose="020F0502020204030204" pitchFamily="34" charset="0"/>
                <a:ea typeface="Calibri" panose="020F0502020204030204" pitchFamily="34" charset="0"/>
                <a:cs typeface="Calibri" panose="020F0502020204030204" pitchFamily="34" charset="0"/>
              </a:rPr>
              <a:t>There was a man of the Pharisees named Nicodemus, a ruler of the Jews. This man came to Jesus by night and said to Him, “Rabbi, we know that You are a teacher come from God; for no one can do these signs that You do unless God is with him.” Jesus answered and said to him, “Most assuredly, I say to you, unless one is born again, he cannot see the kingdom of God.” (John 3:1-3).</a:t>
            </a:r>
            <a:endParaRPr lang="en-AU" sz="32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p:cNvSpPr>
            <a:spLocks noGrp="1"/>
          </p:cNvSpPr>
          <p:nvPr>
            <p:ph type="title"/>
          </p:nvPr>
        </p:nvSpPr>
        <p:spPr>
          <a:xfrm>
            <a:off x="838200" y="365125"/>
            <a:ext cx="10774680" cy="1325563"/>
          </a:xfrm>
        </p:spPr>
        <p:txBody>
          <a:bodyPr/>
          <a:lstStyle/>
          <a:p>
            <a:r>
              <a:rPr lang="en-AU" dirty="0" smtClean="0"/>
              <a:t>John 3: 1-17 Jesus’ encounter with Nicodemus</a:t>
            </a:r>
            <a:endParaRPr lang="en-AU" dirty="0"/>
          </a:p>
        </p:txBody>
      </p:sp>
      <p:sp>
        <p:nvSpPr>
          <p:cNvPr id="4" name="Slide Number Placeholder 3"/>
          <p:cNvSpPr>
            <a:spLocks noGrp="1"/>
          </p:cNvSpPr>
          <p:nvPr>
            <p:ph type="sldNum" sz="quarter" idx="12"/>
          </p:nvPr>
        </p:nvSpPr>
        <p:spPr/>
        <p:txBody>
          <a:bodyPr/>
          <a:lstStyle/>
          <a:p>
            <a:fld id="{85ADF217-F3EC-4861-A294-6D1B81C513D9}" type="slidenum">
              <a:rPr lang="en-AU" smtClean="0"/>
              <a:t>5</a:t>
            </a:fld>
            <a:endParaRPr lang="en-AU"/>
          </a:p>
        </p:txBody>
      </p:sp>
      <p:sp>
        <p:nvSpPr>
          <p:cNvPr id="5" name="TextBox 4"/>
          <p:cNvSpPr txBox="1"/>
          <p:nvPr/>
        </p:nvSpPr>
        <p:spPr>
          <a:xfrm>
            <a:off x="640080" y="3059195"/>
            <a:ext cx="1746504" cy="1938992"/>
          </a:xfrm>
          <a:prstGeom prst="rect">
            <a:avLst/>
          </a:prstGeom>
          <a:noFill/>
        </p:spPr>
        <p:txBody>
          <a:bodyPr wrap="square" rtlCol="0">
            <a:spAutoFit/>
          </a:bodyPr>
          <a:lstStyle/>
          <a:p>
            <a:r>
              <a:rPr lang="en-AU" sz="2400" i="1" dirty="0" smtClean="0">
                <a:solidFill>
                  <a:srgbClr val="FF0000"/>
                </a:solidFill>
              </a:rPr>
              <a:t>To enter God’s Kingdom you must be born again</a:t>
            </a:r>
            <a:endParaRPr lang="en-AU" sz="2400" i="1" dirty="0">
              <a:solidFill>
                <a:srgbClr val="FF0000"/>
              </a:solidFill>
            </a:endParaRPr>
          </a:p>
        </p:txBody>
      </p:sp>
    </p:spTree>
    <p:extLst>
      <p:ext uri="{BB962C8B-B14F-4D97-AF65-F5344CB8AC3E}">
        <p14:creationId xmlns:p14="http://schemas.microsoft.com/office/powerpoint/2010/main" val="1546849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40220" y="1162960"/>
            <a:ext cx="8672052" cy="4811445"/>
          </a:xfrm>
          <a:prstGeom prst="rect">
            <a:avLst/>
          </a:prstGeom>
        </p:spPr>
        <p:txBody>
          <a:bodyPr wrap="square">
            <a:spAutoFit/>
          </a:bodyPr>
          <a:lstStyle/>
          <a:p>
            <a:pPr marR="330835">
              <a:lnSpc>
                <a:spcPct val="107000"/>
              </a:lnSpc>
              <a:spcAft>
                <a:spcPts val="800"/>
              </a:spcAft>
            </a:pPr>
            <a:r>
              <a:rPr lang="en-AU" sz="3200" i="1" dirty="0" smtClean="0">
                <a:latin typeface="Calibri" panose="020F0502020204030204" pitchFamily="34" charset="0"/>
                <a:ea typeface="Calibri" panose="020F0502020204030204" pitchFamily="34" charset="0"/>
                <a:cs typeface="Calibri" panose="020F0502020204030204" pitchFamily="34" charset="0"/>
              </a:rPr>
              <a:t>“</a:t>
            </a:r>
            <a:r>
              <a:rPr lang="en-AU" sz="3200" i="1" dirty="0">
                <a:latin typeface="Calibri" panose="020F0502020204030204" pitchFamily="34" charset="0"/>
                <a:ea typeface="Calibri" panose="020F0502020204030204" pitchFamily="34" charset="0"/>
                <a:cs typeface="Calibri" panose="020F0502020204030204" pitchFamily="34" charset="0"/>
              </a:rPr>
              <a:t>Most assuredly, I say to you, unless one is born of water and the Spirit, he cannot enter the kingdom of God. That which is born of the flesh is flesh, and that which is born of the Spirit is spirit. Do not marvel that I said to you, ‘You must be born again.’ The wind blows where it wishes, and you hear the sound of it, but cannot tell where it comes from and where it goes. So is everyone who is born of the Spirit” (vv. 5-8).</a:t>
            </a:r>
          </a:p>
        </p:txBody>
      </p:sp>
      <p:sp>
        <p:nvSpPr>
          <p:cNvPr id="3" name="Slide Number Placeholder 2"/>
          <p:cNvSpPr>
            <a:spLocks noGrp="1"/>
          </p:cNvSpPr>
          <p:nvPr>
            <p:ph type="sldNum" sz="quarter" idx="12"/>
          </p:nvPr>
        </p:nvSpPr>
        <p:spPr/>
        <p:txBody>
          <a:bodyPr/>
          <a:lstStyle/>
          <a:p>
            <a:fld id="{85ADF217-F3EC-4861-A294-6D1B81C513D9}" type="slidenum">
              <a:rPr lang="en-AU" smtClean="0"/>
              <a:t>6</a:t>
            </a:fld>
            <a:endParaRPr lang="en-AU"/>
          </a:p>
        </p:txBody>
      </p:sp>
      <p:sp>
        <p:nvSpPr>
          <p:cNvPr id="4" name="TextBox 3"/>
          <p:cNvSpPr txBox="1"/>
          <p:nvPr/>
        </p:nvSpPr>
        <p:spPr>
          <a:xfrm>
            <a:off x="640080" y="2409971"/>
            <a:ext cx="1746504" cy="1569660"/>
          </a:xfrm>
          <a:prstGeom prst="rect">
            <a:avLst/>
          </a:prstGeom>
          <a:noFill/>
        </p:spPr>
        <p:txBody>
          <a:bodyPr wrap="square" rtlCol="0">
            <a:spAutoFit/>
          </a:bodyPr>
          <a:lstStyle/>
          <a:p>
            <a:r>
              <a:rPr lang="en-AU" sz="2400" i="1" dirty="0" smtClean="0">
                <a:solidFill>
                  <a:srgbClr val="FF0000"/>
                </a:solidFill>
              </a:rPr>
              <a:t>Not physical rebirth but spiritual rebirth</a:t>
            </a:r>
            <a:endParaRPr lang="en-AU" sz="2400" i="1" dirty="0">
              <a:solidFill>
                <a:srgbClr val="FF0000"/>
              </a:solidFill>
            </a:endParaRPr>
          </a:p>
        </p:txBody>
      </p:sp>
    </p:spTree>
    <p:extLst>
      <p:ext uri="{BB962C8B-B14F-4D97-AF65-F5344CB8AC3E}">
        <p14:creationId xmlns:p14="http://schemas.microsoft.com/office/powerpoint/2010/main" val="3000165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31585" y="1147480"/>
            <a:ext cx="9045678" cy="4811445"/>
          </a:xfrm>
          <a:prstGeom prst="rect">
            <a:avLst/>
          </a:prstGeom>
        </p:spPr>
        <p:txBody>
          <a:bodyPr wrap="square">
            <a:spAutoFit/>
          </a:bodyPr>
          <a:lstStyle/>
          <a:p>
            <a:pPr marR="330835">
              <a:lnSpc>
                <a:spcPct val="107000"/>
              </a:lnSpc>
              <a:spcAft>
                <a:spcPts val="800"/>
              </a:spcAft>
            </a:pPr>
            <a:r>
              <a:rPr lang="en-AU" sz="3200" i="1" dirty="0">
                <a:latin typeface="Calibri" panose="020F0502020204030204" pitchFamily="34" charset="0"/>
                <a:ea typeface="Calibri" panose="020F0502020204030204" pitchFamily="34" charset="0"/>
                <a:cs typeface="Calibri" panose="020F0502020204030204" pitchFamily="34" charset="0"/>
              </a:rPr>
              <a:t>Jesus answered and said to him, “Are you the teacher of Israel, and do not know these things? Most assuredly, I say to you, We speak what We know and testify what We have seen, and you do not receive Our witness. If I have told you earthly things and you do not believe, how will you believe if I tell you heavenly things? No one has ascended to heaven but He who came down from heaven, that is, the Son of Man who is in heaven” (v. 10-13).</a:t>
            </a:r>
          </a:p>
        </p:txBody>
      </p:sp>
      <p:sp>
        <p:nvSpPr>
          <p:cNvPr id="3" name="Slide Number Placeholder 2"/>
          <p:cNvSpPr>
            <a:spLocks noGrp="1"/>
          </p:cNvSpPr>
          <p:nvPr>
            <p:ph type="sldNum" sz="quarter" idx="12"/>
          </p:nvPr>
        </p:nvSpPr>
        <p:spPr/>
        <p:txBody>
          <a:bodyPr/>
          <a:lstStyle/>
          <a:p>
            <a:fld id="{85ADF217-F3EC-4861-A294-6D1B81C513D9}" type="slidenum">
              <a:rPr lang="en-AU" smtClean="0"/>
              <a:t>7</a:t>
            </a:fld>
            <a:endParaRPr lang="en-AU"/>
          </a:p>
        </p:txBody>
      </p:sp>
      <p:sp>
        <p:nvSpPr>
          <p:cNvPr id="4" name="TextBox 3"/>
          <p:cNvSpPr txBox="1"/>
          <p:nvPr/>
        </p:nvSpPr>
        <p:spPr>
          <a:xfrm>
            <a:off x="448056" y="1845042"/>
            <a:ext cx="2139696" cy="3416320"/>
          </a:xfrm>
          <a:prstGeom prst="rect">
            <a:avLst/>
          </a:prstGeom>
          <a:noFill/>
        </p:spPr>
        <p:txBody>
          <a:bodyPr wrap="square" rtlCol="0">
            <a:spAutoFit/>
          </a:bodyPr>
          <a:lstStyle/>
          <a:p>
            <a:r>
              <a:rPr lang="en-AU" sz="2400" i="1" dirty="0" smtClean="0">
                <a:solidFill>
                  <a:srgbClr val="FF0000"/>
                </a:solidFill>
              </a:rPr>
              <a:t>But how </a:t>
            </a:r>
            <a:r>
              <a:rPr lang="en-AU" sz="2400" i="1" dirty="0">
                <a:solidFill>
                  <a:srgbClr val="FF0000"/>
                </a:solidFill>
              </a:rPr>
              <a:t>can this be? </a:t>
            </a:r>
            <a:r>
              <a:rPr lang="en-AU" sz="2400" i="1" dirty="0" smtClean="0">
                <a:solidFill>
                  <a:srgbClr val="FF0000"/>
                </a:solidFill>
              </a:rPr>
              <a:t>Through Jesus who </a:t>
            </a:r>
            <a:r>
              <a:rPr lang="en-AU" sz="2400" b="1" i="1" dirty="0">
                <a:solidFill>
                  <a:srgbClr val="FF0000"/>
                </a:solidFill>
              </a:rPr>
              <a:t>came down </a:t>
            </a:r>
            <a:r>
              <a:rPr lang="en-AU" sz="2400" i="1" dirty="0">
                <a:solidFill>
                  <a:srgbClr val="FF0000"/>
                </a:solidFill>
              </a:rPr>
              <a:t>from heaven, </a:t>
            </a:r>
            <a:r>
              <a:rPr lang="en-AU" sz="2400" b="1" i="1" dirty="0">
                <a:solidFill>
                  <a:srgbClr val="FF0000"/>
                </a:solidFill>
              </a:rPr>
              <a:t>to tell us</a:t>
            </a:r>
            <a:r>
              <a:rPr lang="en-AU" sz="2400" i="1" dirty="0">
                <a:solidFill>
                  <a:srgbClr val="FF0000"/>
                </a:solidFill>
              </a:rPr>
              <a:t> these </a:t>
            </a:r>
            <a:r>
              <a:rPr lang="en-AU" sz="2400" i="1" dirty="0" smtClean="0">
                <a:solidFill>
                  <a:srgbClr val="FF0000"/>
                </a:solidFill>
              </a:rPr>
              <a:t>things </a:t>
            </a:r>
            <a:r>
              <a:rPr lang="en-AU" sz="2400" i="1" dirty="0">
                <a:solidFill>
                  <a:srgbClr val="FF0000"/>
                </a:solidFill>
              </a:rPr>
              <a:t>and </a:t>
            </a:r>
            <a:r>
              <a:rPr lang="en-AU" sz="2400" b="1" i="1" dirty="0">
                <a:solidFill>
                  <a:srgbClr val="FF0000"/>
                </a:solidFill>
              </a:rPr>
              <a:t>to make them </a:t>
            </a:r>
            <a:r>
              <a:rPr lang="en-AU" sz="2400" b="1" i="1" dirty="0" smtClean="0">
                <a:solidFill>
                  <a:srgbClr val="FF0000"/>
                </a:solidFill>
              </a:rPr>
              <a:t>possible.</a:t>
            </a:r>
            <a:endParaRPr lang="en-AU" sz="2400" b="1" i="1" dirty="0">
              <a:solidFill>
                <a:srgbClr val="FF0000"/>
              </a:solidFill>
            </a:endParaRPr>
          </a:p>
        </p:txBody>
      </p:sp>
    </p:spTree>
    <p:extLst>
      <p:ext uri="{BB962C8B-B14F-4D97-AF65-F5344CB8AC3E}">
        <p14:creationId xmlns:p14="http://schemas.microsoft.com/office/powerpoint/2010/main" val="1083984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4680" y="2311959"/>
            <a:ext cx="8308848" cy="2200089"/>
          </a:xfrm>
          <a:prstGeom prst="rect">
            <a:avLst/>
          </a:prstGeom>
        </p:spPr>
        <p:txBody>
          <a:bodyPr wrap="square">
            <a:spAutoFit/>
          </a:bodyPr>
          <a:lstStyle/>
          <a:p>
            <a:pPr marR="330835">
              <a:lnSpc>
                <a:spcPct val="107000"/>
              </a:lnSpc>
              <a:spcAft>
                <a:spcPts val="800"/>
              </a:spcAft>
            </a:pPr>
            <a:r>
              <a:rPr lang="en-AU" sz="3200" i="1" dirty="0">
                <a:latin typeface="Calibri" panose="020F0502020204030204" pitchFamily="34" charset="0"/>
                <a:ea typeface="Calibri" panose="020F0502020204030204" pitchFamily="34" charset="0"/>
                <a:cs typeface="Calibri" panose="020F0502020204030204" pitchFamily="34" charset="0"/>
              </a:rPr>
              <a:t>“And as Moses lifted up the serpent in the wilderness, even so must the Son of Man be lifted up, that whoever believes in Him should not perish but have eternal life” (vv. 14-15).</a:t>
            </a:r>
          </a:p>
        </p:txBody>
      </p:sp>
      <p:sp>
        <p:nvSpPr>
          <p:cNvPr id="3" name="Slide Number Placeholder 2"/>
          <p:cNvSpPr>
            <a:spLocks noGrp="1"/>
          </p:cNvSpPr>
          <p:nvPr>
            <p:ph type="sldNum" sz="quarter" idx="12"/>
          </p:nvPr>
        </p:nvSpPr>
        <p:spPr/>
        <p:txBody>
          <a:bodyPr/>
          <a:lstStyle/>
          <a:p>
            <a:fld id="{85ADF217-F3EC-4861-A294-6D1B81C513D9}" type="slidenum">
              <a:rPr lang="en-AU" smtClean="0"/>
              <a:t>8</a:t>
            </a:fld>
            <a:endParaRPr lang="en-AU"/>
          </a:p>
        </p:txBody>
      </p:sp>
      <p:sp>
        <p:nvSpPr>
          <p:cNvPr id="4" name="TextBox 3"/>
          <p:cNvSpPr txBox="1"/>
          <p:nvPr/>
        </p:nvSpPr>
        <p:spPr>
          <a:xfrm>
            <a:off x="539496" y="2089931"/>
            <a:ext cx="2468880" cy="2677656"/>
          </a:xfrm>
          <a:prstGeom prst="rect">
            <a:avLst/>
          </a:prstGeom>
          <a:noFill/>
        </p:spPr>
        <p:txBody>
          <a:bodyPr wrap="square" rtlCol="0">
            <a:spAutoFit/>
          </a:bodyPr>
          <a:lstStyle/>
          <a:p>
            <a:r>
              <a:rPr lang="en-AU" sz="2400" i="1" dirty="0">
                <a:solidFill>
                  <a:srgbClr val="FF0000"/>
                </a:solidFill>
              </a:rPr>
              <a:t>Jesus was telling Nicodemus that that Old Testament </a:t>
            </a:r>
            <a:r>
              <a:rPr lang="en-AU" sz="2400" i="1" dirty="0" smtClean="0">
                <a:solidFill>
                  <a:srgbClr val="FF0000"/>
                </a:solidFill>
              </a:rPr>
              <a:t>story of Moses saving his people </a:t>
            </a:r>
            <a:r>
              <a:rPr lang="en-AU" sz="2400" i="1" dirty="0">
                <a:solidFill>
                  <a:srgbClr val="FF0000"/>
                </a:solidFill>
              </a:rPr>
              <a:t>was a picture of Himself. </a:t>
            </a:r>
          </a:p>
        </p:txBody>
      </p:sp>
    </p:spTree>
    <p:extLst>
      <p:ext uri="{BB962C8B-B14F-4D97-AF65-F5344CB8AC3E}">
        <p14:creationId xmlns:p14="http://schemas.microsoft.com/office/powerpoint/2010/main" val="2947067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referRelativeResize="0">
            <a:picLocks noChangeAspect="1"/>
          </p:cNvPicPr>
          <p:nvPr/>
        </p:nvPicPr>
        <p:blipFill rotWithShape="1">
          <a:blip r:embed="rId2">
            <a:duotone>
              <a:schemeClr val="bg2">
                <a:shade val="45000"/>
                <a:satMod val="135000"/>
              </a:schemeClr>
              <a:prstClr val="white"/>
            </a:duotone>
          </a:blip>
          <a:srcRect b="23089"/>
          <a:stretch/>
        </p:blipFill>
        <p:spPr>
          <a:xfrm>
            <a:off x="-157045" y="54000"/>
            <a:ext cx="12349045" cy="6804000"/>
          </a:xfrm>
          <a:prstGeom prst="rect">
            <a:avLst/>
          </a:prstGeom>
        </p:spPr>
      </p:pic>
      <p:sp>
        <p:nvSpPr>
          <p:cNvPr id="2" name="Rectangle 1"/>
          <p:cNvSpPr/>
          <p:nvPr/>
        </p:nvSpPr>
        <p:spPr>
          <a:xfrm>
            <a:off x="1943344" y="563042"/>
            <a:ext cx="9045678" cy="3230628"/>
          </a:xfrm>
          <a:prstGeom prst="rect">
            <a:avLst/>
          </a:prstGeom>
        </p:spPr>
        <p:txBody>
          <a:bodyPr wrap="square">
            <a:spAutoFit/>
          </a:bodyPr>
          <a:lstStyle/>
          <a:p>
            <a:pPr marR="330835">
              <a:lnSpc>
                <a:spcPct val="107000"/>
              </a:lnSpc>
              <a:spcAft>
                <a:spcPts val="800"/>
              </a:spcAft>
            </a:pPr>
            <a:r>
              <a:rPr lang="en-AU" sz="3200" b="1" i="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For God so loved the world that He gave His only begotten Son, that whoever believes in Him should not perish but have everlasting life. For God did not send His Son into the world to condemn the world, but that the world through Him might be saved (vv. </a:t>
            </a:r>
            <a:r>
              <a:rPr lang="en-AU" sz="3200" b="1" i="1" dirty="0" smtClean="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16-17, NIV).</a:t>
            </a:r>
            <a:endParaRPr lang="en-AU" sz="3200" b="1" i="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fld id="{85ADF217-F3EC-4861-A294-6D1B81C513D9}" type="slidenum">
              <a:rPr lang="en-AU" smtClean="0"/>
              <a:t>9</a:t>
            </a:fld>
            <a:endParaRPr lang="en-AU"/>
          </a:p>
        </p:txBody>
      </p:sp>
      <p:sp>
        <p:nvSpPr>
          <p:cNvPr id="5" name="Rectangle 4"/>
          <p:cNvSpPr/>
          <p:nvPr/>
        </p:nvSpPr>
        <p:spPr>
          <a:xfrm>
            <a:off x="1478280" y="4302711"/>
            <a:ext cx="10332720" cy="2053639"/>
          </a:xfrm>
          <a:prstGeom prst="rect">
            <a:avLst/>
          </a:prstGeom>
        </p:spPr>
        <p:txBody>
          <a:bodyPr wrap="square">
            <a:spAutoFit/>
          </a:bodyPr>
          <a:lstStyle/>
          <a:p>
            <a:pPr marR="330835">
              <a:lnSpc>
                <a:spcPct val="107000"/>
              </a:lnSpc>
              <a:spcAft>
                <a:spcPts val="800"/>
              </a:spcAft>
            </a:pPr>
            <a:r>
              <a:rPr lang="en-AU" sz="2000" b="1" i="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“This is how much God loved the world: He gave his Son, his one and only Son. And this is why: so that no one need be destroyed; by believing in him, anyone can have a whole and lasting life. God didn’t go to all the trouble of sending his Son merely to point an accusing finger, telling the world how bad it was. He came to help, to put the world right again. Anyone who trusts in him is acquitted; anyone who refuses to trust him has long since been under the death sentence without knowing it. (vv. </a:t>
            </a:r>
            <a:r>
              <a:rPr lang="en-AU" sz="2000" b="1" i="1" dirty="0" smtClean="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16-17, Message).</a:t>
            </a:r>
            <a:endParaRPr lang="en-AU" sz="2000" b="1" i="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37782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1053</Words>
  <Application>Microsoft Office PowerPoint</Application>
  <PresentationFormat>Widescreen</PresentationFormat>
  <Paragraphs>54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What Christmas is really about</vt:lpstr>
      <vt:lpstr>PowerPoint Presentation</vt:lpstr>
      <vt:lpstr>PowerPoint Presentation</vt:lpstr>
      <vt:lpstr>PowerPoint Presentation</vt:lpstr>
      <vt:lpstr>John 3: 1-17 Jesus’ encounter with Nicodemus</vt:lpstr>
      <vt:lpstr>PowerPoint Presentation</vt:lpstr>
      <vt:lpstr>PowerPoint Presentation</vt:lpstr>
      <vt:lpstr>PowerPoint Presentation</vt:lpstr>
      <vt:lpstr>PowerPoint Presentation</vt:lpstr>
      <vt:lpstr>Christmas is about God’s</vt:lpstr>
      <vt:lpstr>1. God’s love</vt:lpstr>
      <vt:lpstr>1. God’s love</vt:lpstr>
      <vt:lpstr>2. God’s sacrificial gift</vt:lpstr>
      <vt:lpstr>2. God’s sacrificial gift</vt:lpstr>
      <vt:lpstr>3. God’s open invitation</vt:lpstr>
      <vt:lpstr>3. God’s open invitation</vt:lpstr>
      <vt:lpstr>4. God’s mercy for all</vt:lpstr>
      <vt:lpstr>4. God’s saving mercy</vt:lpstr>
    </vt:vector>
  </TitlesOfParts>
  <Company>Victoria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Adams</dc:creator>
  <cp:lastModifiedBy>Philip Adams</cp:lastModifiedBy>
  <cp:revision>36</cp:revision>
  <cp:lastPrinted>2022-12-24T20:21:38Z</cp:lastPrinted>
  <dcterms:created xsi:type="dcterms:W3CDTF">2022-12-22T19:08:40Z</dcterms:created>
  <dcterms:modified xsi:type="dcterms:W3CDTF">2022-12-24T20:23:41Z</dcterms:modified>
</cp:coreProperties>
</file>